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7559675" cy="10691813"/>
  <p:notesSz cx="6669088" cy="9872663"/>
  <p:defaultTextStyle>
    <a:defPPr>
      <a:defRPr lang="en-US"/>
    </a:defPPr>
    <a:lvl1pPr marL="0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381" userDrawn="1">
          <p15:clr>
            <a:srgbClr val="A4A3A4"/>
          </p15:clr>
        </p15:guide>
        <p15:guide id="3" orient="horz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C11F"/>
    <a:srgbClr val="474B53"/>
    <a:srgbClr val="ED1A37"/>
    <a:srgbClr val="DF3A42"/>
    <a:srgbClr val="F2B800"/>
    <a:srgbClr val="191E28"/>
    <a:srgbClr val="E75B2B"/>
    <a:srgbClr val="F47200"/>
    <a:srgbClr val="E28D17"/>
    <a:srgbClr val="D5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9" autoAdjust="0"/>
    <p:restoredTop sz="95382" autoAdjust="0"/>
  </p:normalViewPr>
  <p:slideViewPr>
    <p:cSldViewPr snapToGrid="0" showGuides="1">
      <p:cViewPr varScale="1">
        <p:scale>
          <a:sx n="48" d="100"/>
          <a:sy n="48" d="100"/>
        </p:scale>
        <p:origin x="2085" y="51"/>
      </p:cViewPr>
      <p:guideLst>
        <p:guide pos="2381"/>
        <p:guide orient="horz" pos="33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F10A-5BE5-4EE5-83A9-FC7FBAB5AC38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7607" y="9377318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D12F-E8AC-48C0-8B1F-BD566648D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ru-RU" smtClean="0"/>
              <a:t>06.01.2022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7413" y="1235075"/>
            <a:ext cx="2354262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8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EA138B0C-607A-DD43-A0FF-367F61AC1C65}"/>
              </a:ext>
            </a:extLst>
          </p:cNvPr>
          <p:cNvGrpSpPr/>
          <p:nvPr userDrawn="1"/>
        </p:nvGrpSpPr>
        <p:grpSpPr>
          <a:xfrm>
            <a:off x="5094097" y="9781613"/>
            <a:ext cx="1925827" cy="371275"/>
            <a:chOff x="959771" y="3117533"/>
            <a:chExt cx="1925827" cy="371275"/>
          </a:xfrm>
        </p:grpSpPr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9ECE07AD-4ECD-9E46-8A27-9C1516C0F9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1404" y="3128808"/>
              <a:ext cx="744194" cy="360000"/>
            </a:xfrm>
            <a:prstGeom prst="rect">
              <a:avLst/>
            </a:prstGeom>
          </p:spPr>
        </p:pic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0A1BA0C5-7A10-374D-8B8E-9A3D429901C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771" y="3117533"/>
              <a:ext cx="883961" cy="360000"/>
            </a:xfrm>
            <a:prstGeom prst="rect">
              <a:avLst/>
            </a:prstGeom>
          </p:spPr>
        </p:pic>
      </p:grpSp>
      <p:pic>
        <p:nvPicPr>
          <p:cNvPr id="94" name="Picture 93">
            <a:extLst>
              <a:ext uri="{FF2B5EF4-FFF2-40B4-BE49-F238E27FC236}">
                <a16:creationId xmlns:a16="http://schemas.microsoft.com/office/drawing/2014/main" id="{D82E1638-0496-3648-8686-320163A2A80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027" y="563926"/>
            <a:ext cx="764897" cy="360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C539ACF-2600-0E42-ADCB-7AB172C03A5F}"/>
              </a:ext>
            </a:extLst>
          </p:cNvPr>
          <p:cNvSpPr txBox="1"/>
          <p:nvPr userDrawn="1"/>
        </p:nvSpPr>
        <p:spPr>
          <a:xfrm>
            <a:off x="539750" y="9881687"/>
            <a:ext cx="437083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www.essexfamilywellbeing.co.uk</a:t>
            </a:r>
          </a:p>
        </p:txBody>
      </p:sp>
      <p:pic>
        <p:nvPicPr>
          <p:cNvPr id="119" name="Picture 118">
            <a:extLst>
              <a:ext uri="{FF2B5EF4-FFF2-40B4-BE49-F238E27FC236}">
                <a16:creationId xmlns:a16="http://schemas.microsoft.com/office/drawing/2014/main" id="{4F5FC40B-4B9A-894D-9CC2-B04059E81D8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10" y="395599"/>
            <a:ext cx="1541683" cy="774920"/>
          </a:xfrm>
          <a:prstGeom prst="rect">
            <a:avLst/>
          </a:prstGeom>
        </p:spPr>
      </p:pic>
      <p:sp>
        <p:nvSpPr>
          <p:cNvPr id="121" name="TextBox 120">
            <a:extLst>
              <a:ext uri="{FF2B5EF4-FFF2-40B4-BE49-F238E27FC236}">
                <a16:creationId xmlns:a16="http://schemas.microsoft.com/office/drawing/2014/main" id="{8764EC21-C174-D741-823E-438CD0A7D4E2}"/>
              </a:ext>
            </a:extLst>
          </p:cNvPr>
          <p:cNvSpPr txBox="1"/>
          <p:nvPr userDrawn="1"/>
        </p:nvSpPr>
        <p:spPr>
          <a:xfrm>
            <a:off x="5094097" y="9447679"/>
            <a:ext cx="224292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Services commissioned by:</a:t>
            </a:r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1" userDrawn="1">
          <p15:clr>
            <a:srgbClr val="FBAE40"/>
          </p15:clr>
        </p15:guide>
        <p15:guide id="2" pos="2381" userDrawn="1">
          <p15:clr>
            <a:srgbClr val="FBAE40"/>
          </p15:clr>
        </p15:guide>
        <p15:guide id="3" pos="340" userDrawn="1">
          <p15:clr>
            <a:srgbClr val="FBAE40"/>
          </p15:clr>
        </p15:guide>
        <p15:guide id="4" pos="4422" userDrawn="1">
          <p15:clr>
            <a:srgbClr val="FBAE40"/>
          </p15:clr>
        </p15:guide>
        <p15:guide id="12" orient="horz" pos="6384" userDrawn="1">
          <p15:clr>
            <a:srgbClr val="FBAE40"/>
          </p15:clr>
        </p15:guide>
        <p15:guide id="13" orient="horz" pos="5940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4461B41F-A714-F24E-83C0-616528CE4B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8677"/>
          <a:stretch/>
        </p:blipFill>
        <p:spPr>
          <a:xfrm>
            <a:off x="-17929" y="3408758"/>
            <a:ext cx="7589452" cy="789265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EA138B0C-607A-DD43-A0FF-367F61AC1C65}"/>
              </a:ext>
            </a:extLst>
          </p:cNvPr>
          <p:cNvGrpSpPr/>
          <p:nvPr userDrawn="1"/>
        </p:nvGrpSpPr>
        <p:grpSpPr>
          <a:xfrm>
            <a:off x="5094097" y="9781613"/>
            <a:ext cx="1925827" cy="371275"/>
            <a:chOff x="959771" y="3117533"/>
            <a:chExt cx="1925827" cy="371275"/>
          </a:xfrm>
        </p:grpSpPr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9ECE07AD-4ECD-9E46-8A27-9C1516C0F9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1404" y="3128808"/>
              <a:ext cx="744194" cy="360000"/>
            </a:xfrm>
            <a:prstGeom prst="rect">
              <a:avLst/>
            </a:prstGeom>
          </p:spPr>
        </p:pic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0A1BA0C5-7A10-374D-8B8E-9A3D429901C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771" y="3117533"/>
              <a:ext cx="883961" cy="360000"/>
            </a:xfrm>
            <a:prstGeom prst="rect">
              <a:avLst/>
            </a:prstGeom>
          </p:spPr>
        </p:pic>
      </p:grpSp>
      <p:pic>
        <p:nvPicPr>
          <p:cNvPr id="94" name="Picture 93">
            <a:extLst>
              <a:ext uri="{FF2B5EF4-FFF2-40B4-BE49-F238E27FC236}">
                <a16:creationId xmlns:a16="http://schemas.microsoft.com/office/drawing/2014/main" id="{D82E1638-0496-3648-8686-320163A2A80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027" y="563926"/>
            <a:ext cx="764897" cy="360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C539ACF-2600-0E42-ADCB-7AB172C03A5F}"/>
              </a:ext>
            </a:extLst>
          </p:cNvPr>
          <p:cNvSpPr txBox="1"/>
          <p:nvPr userDrawn="1"/>
        </p:nvSpPr>
        <p:spPr>
          <a:xfrm>
            <a:off x="539750" y="9881687"/>
            <a:ext cx="437083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www.essexfamilywellbeing.co.uk</a:t>
            </a:r>
          </a:p>
        </p:txBody>
      </p:sp>
      <p:pic>
        <p:nvPicPr>
          <p:cNvPr id="119" name="Picture 118">
            <a:extLst>
              <a:ext uri="{FF2B5EF4-FFF2-40B4-BE49-F238E27FC236}">
                <a16:creationId xmlns:a16="http://schemas.microsoft.com/office/drawing/2014/main" id="{4F5FC40B-4B9A-894D-9CC2-B04059E81D8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10" y="395599"/>
            <a:ext cx="1541683" cy="77492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DD47251-2DF0-E440-A290-23971D42C962}"/>
              </a:ext>
            </a:extLst>
          </p:cNvPr>
          <p:cNvSpPr txBox="1"/>
          <p:nvPr userDrawn="1"/>
        </p:nvSpPr>
        <p:spPr>
          <a:xfrm>
            <a:off x="5094097" y="9447679"/>
            <a:ext cx="224292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0" dirty="0">
                <a:solidFill>
                  <a:schemeClr val="bg1"/>
                </a:solidFill>
              </a:rPr>
              <a:t>Services commissioned by:</a:t>
            </a:r>
          </a:p>
        </p:txBody>
      </p:sp>
    </p:spTree>
    <p:extLst>
      <p:ext uri="{BB962C8B-B14F-4D97-AF65-F5344CB8AC3E}">
        <p14:creationId xmlns:p14="http://schemas.microsoft.com/office/powerpoint/2010/main" val="19700173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1">
          <p15:clr>
            <a:srgbClr val="FBAE40"/>
          </p15:clr>
        </p15:guide>
        <p15:guide id="2" pos="2381">
          <p15:clr>
            <a:srgbClr val="FBAE40"/>
          </p15:clr>
        </p15:guide>
        <p15:guide id="3" pos="340">
          <p15:clr>
            <a:srgbClr val="FBAE40"/>
          </p15:clr>
        </p15:guide>
        <p15:guide id="4" pos="4422">
          <p15:clr>
            <a:srgbClr val="FBAE40"/>
          </p15:clr>
        </p15:guide>
        <p15:guide id="12" orient="horz" pos="6384">
          <p15:clr>
            <a:srgbClr val="FBAE40"/>
          </p15:clr>
        </p15:guide>
        <p15:guide id="13" orient="horz" pos="5940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EA138B0C-607A-DD43-A0FF-367F61AC1C65}"/>
              </a:ext>
            </a:extLst>
          </p:cNvPr>
          <p:cNvGrpSpPr/>
          <p:nvPr userDrawn="1"/>
        </p:nvGrpSpPr>
        <p:grpSpPr>
          <a:xfrm>
            <a:off x="5094097" y="9781613"/>
            <a:ext cx="1925827" cy="371275"/>
            <a:chOff x="959771" y="3117533"/>
            <a:chExt cx="1925827" cy="371275"/>
          </a:xfrm>
        </p:grpSpPr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9ECE07AD-4ECD-9E46-8A27-9C1516C0F9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1404" y="3128808"/>
              <a:ext cx="744194" cy="360000"/>
            </a:xfrm>
            <a:prstGeom prst="rect">
              <a:avLst/>
            </a:prstGeom>
          </p:spPr>
        </p:pic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0A1BA0C5-7A10-374D-8B8E-9A3D429901C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771" y="3117533"/>
              <a:ext cx="883961" cy="360000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C539ACF-2600-0E42-ADCB-7AB172C03A5F}"/>
              </a:ext>
            </a:extLst>
          </p:cNvPr>
          <p:cNvSpPr txBox="1"/>
          <p:nvPr userDrawn="1"/>
        </p:nvSpPr>
        <p:spPr>
          <a:xfrm>
            <a:off x="539750" y="9881687"/>
            <a:ext cx="437083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www.essexfamilywellbeing.co.uk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7DA94E-02DF-3947-B38F-E50F3C064A5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33636" y="573196"/>
            <a:ext cx="768000" cy="360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9FE2227-ACC2-C044-AFF8-BFC6558590B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48310" y="396059"/>
            <a:ext cx="1542568" cy="774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B4EB0FA-16AC-7242-9450-1FA7177AB277}"/>
              </a:ext>
            </a:extLst>
          </p:cNvPr>
          <p:cNvSpPr txBox="1"/>
          <p:nvPr userDrawn="1"/>
        </p:nvSpPr>
        <p:spPr>
          <a:xfrm>
            <a:off x="5094097" y="9447679"/>
            <a:ext cx="224292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0" dirty="0">
                <a:solidFill>
                  <a:schemeClr val="bg1"/>
                </a:solidFill>
              </a:rPr>
              <a:t>Services commissioned by:</a:t>
            </a:r>
          </a:p>
        </p:txBody>
      </p:sp>
    </p:spTree>
    <p:extLst>
      <p:ext uri="{BB962C8B-B14F-4D97-AF65-F5344CB8AC3E}">
        <p14:creationId xmlns:p14="http://schemas.microsoft.com/office/powerpoint/2010/main" val="2847141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1">
          <p15:clr>
            <a:srgbClr val="FBAE40"/>
          </p15:clr>
        </p15:guide>
        <p15:guide id="2" pos="2381">
          <p15:clr>
            <a:srgbClr val="FBAE40"/>
          </p15:clr>
        </p15:guide>
        <p15:guide id="3" pos="340">
          <p15:clr>
            <a:srgbClr val="FBAE40"/>
          </p15:clr>
        </p15:guide>
        <p15:guide id="4" pos="4422">
          <p15:clr>
            <a:srgbClr val="FBAE40"/>
          </p15:clr>
        </p15:guide>
        <p15:guide id="12" orient="horz" pos="6384">
          <p15:clr>
            <a:srgbClr val="FBAE40"/>
          </p15:clr>
        </p15:guide>
        <p15:guide id="13" orient="horz" pos="5940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30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31"/>
            <a:ext cx="1700927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5" y="9909731"/>
            <a:ext cx="2551390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9909731"/>
            <a:ext cx="1700927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681" y="5733534"/>
            <a:ext cx="1657229" cy="152799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74885" y="1131465"/>
            <a:ext cx="7011087" cy="837152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dirty="0"/>
              <a:t>Are you concerned about child's safety on the internet and would like advice and support on how to keep them safe? 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GB" sz="2000" b="1" dirty="0">
                <a:solidFill>
                  <a:srgbClr val="FF0000"/>
                </a:solidFill>
              </a:rPr>
              <a:t>The Essex Child and Family Wellbeing Service presents </a:t>
            </a:r>
          </a:p>
          <a:p>
            <a:pPr algn="ctr"/>
            <a:r>
              <a:rPr lang="en-US" sz="2000" b="1" dirty="0">
                <a:solidFill>
                  <a:srgbClr val="ED1A37"/>
                </a:solidFill>
              </a:rPr>
              <a:t>Virtual </a:t>
            </a:r>
            <a:r>
              <a:rPr lang="en-US" sz="2000" b="1" dirty="0"/>
              <a:t>eSafety</a:t>
            </a:r>
            <a:r>
              <a:rPr lang="en-US" sz="2000" b="1" dirty="0">
                <a:solidFill>
                  <a:srgbClr val="ED1A37"/>
                </a:solidFill>
              </a:rPr>
              <a:t> </a:t>
            </a:r>
            <a:r>
              <a:rPr lang="en-US" sz="2000" b="1" dirty="0"/>
              <a:t>Parent Workshops with </a:t>
            </a:r>
          </a:p>
          <a:p>
            <a:pPr algn="ctr"/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1800" b="1" dirty="0">
                <a:solidFill>
                  <a:srgbClr val="FF0000"/>
                </a:solidFill>
              </a:rPr>
              <a:t>Wednesday 19</a:t>
            </a:r>
            <a:r>
              <a:rPr lang="en-GB" sz="1800" b="1" baseline="30000" dirty="0">
                <a:solidFill>
                  <a:srgbClr val="FF0000"/>
                </a:solidFill>
              </a:rPr>
              <a:t>th</a:t>
            </a:r>
            <a:r>
              <a:rPr lang="en-GB" sz="1800" b="1" dirty="0">
                <a:solidFill>
                  <a:srgbClr val="FF0000"/>
                </a:solidFill>
              </a:rPr>
              <a:t> January 2022</a:t>
            </a:r>
          </a:p>
          <a:p>
            <a:pPr algn="ctr"/>
            <a:r>
              <a:rPr lang="en-GB" sz="1800" b="1" dirty="0">
                <a:solidFill>
                  <a:srgbClr val="FF0000"/>
                </a:solidFill>
              </a:rPr>
              <a:t>8.00pm – 9.30pm	</a:t>
            </a:r>
          </a:p>
          <a:p>
            <a:endParaRPr lang="en-GB" sz="1800" i="1" dirty="0"/>
          </a:p>
          <a:p>
            <a:r>
              <a:rPr lang="en-GB" sz="1800" i="1" dirty="0"/>
              <a:t>These </a:t>
            </a:r>
            <a:r>
              <a:rPr lang="en-GB" sz="1800" b="1" i="1" dirty="0"/>
              <a:t>free</a:t>
            </a:r>
            <a:r>
              <a:rPr lang="en-GB" sz="1800" i="1" dirty="0"/>
              <a:t> parent’s workshops will look at the online world and how our young people are using it. How they are navigating around restrictions and using the internet without the parent’s knowledge.</a:t>
            </a:r>
          </a:p>
          <a:p>
            <a:endParaRPr lang="en-GB" sz="1800" dirty="0">
              <a:solidFill>
                <a:srgbClr val="95C11F"/>
              </a:solidFill>
            </a:endParaRPr>
          </a:p>
          <a:p>
            <a:r>
              <a:rPr lang="en-GB" sz="1800" dirty="0">
                <a:solidFill>
                  <a:schemeClr val="tx2">
                    <a:lumMod val="75000"/>
                  </a:schemeClr>
                </a:solidFill>
              </a:rPr>
              <a:t>This includes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2">
                    <a:lumMod val="75000"/>
                  </a:schemeClr>
                </a:solidFill>
              </a:rPr>
              <a:t>Favourite apps and games.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2">
                    <a:lumMod val="75000"/>
                  </a:schemeClr>
                </a:solidFill>
              </a:rPr>
              <a:t>Dangers they face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2">
                    <a:lumMod val="75000"/>
                  </a:schemeClr>
                </a:solidFill>
              </a:rPr>
              <a:t>How young people are being influenced online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2">
                    <a:lumMod val="75000"/>
                  </a:schemeClr>
                </a:solidFill>
              </a:rPr>
              <a:t>Solutions that parents can adopt to help keep their children safe.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2">
                    <a:lumMod val="75000"/>
                  </a:schemeClr>
                </a:solidFill>
              </a:rPr>
              <a:t>Stranger Danger message that parents are familiar with and make it ready for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FF0000"/>
              </a:solidFill>
            </a:endParaRPr>
          </a:p>
          <a:p>
            <a:r>
              <a:rPr lang="en-US" sz="1800" dirty="0"/>
              <a:t>To book your place now please call us on </a:t>
            </a:r>
            <a:r>
              <a:rPr lang="en-US" sz="1800" b="1" dirty="0">
                <a:solidFill>
                  <a:srgbClr val="FF0000"/>
                </a:solidFill>
              </a:rPr>
              <a:t>0300 247 0122</a:t>
            </a:r>
          </a:p>
          <a:p>
            <a:r>
              <a:rPr lang="en-US" sz="1800" dirty="0"/>
              <a:t>Monday – Friday 9am-5pm </a:t>
            </a:r>
          </a:p>
          <a:p>
            <a:endParaRPr lang="en-US" sz="1400" b="1" dirty="0">
              <a:solidFill>
                <a:srgbClr val="95C11F"/>
              </a:solidFill>
            </a:endParaRPr>
          </a:p>
          <a:p>
            <a:endParaRPr lang="en-US" sz="1800" b="1" dirty="0"/>
          </a:p>
        </p:txBody>
      </p:sp>
      <p:sp>
        <p:nvSpPr>
          <p:cNvPr id="4" name="AutoShape 6" descr="TikTok Logo | The most famous brands and company logos in the worl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8" descr="TikTok Logo | The most famous brands and company logos in the worl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389" y="2784175"/>
            <a:ext cx="5092081" cy="126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5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29" y="-1187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76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95C11F"/>
      </a:dk2>
      <a:lt2>
        <a:srgbClr val="AA3467"/>
      </a:lt2>
      <a:accent1>
        <a:srgbClr val="ED1A37"/>
      </a:accent1>
      <a:accent2>
        <a:srgbClr val="82C0D2"/>
      </a:accent2>
      <a:accent3>
        <a:srgbClr val="808285"/>
      </a:accent3>
      <a:accent4>
        <a:srgbClr val="FFDE47"/>
      </a:accent4>
      <a:accent5>
        <a:srgbClr val="47BCAF"/>
      </a:accent5>
      <a:accent6>
        <a:srgbClr val="F79646"/>
      </a:accent6>
      <a:hlink>
        <a:srgbClr val="0000FF"/>
      </a:hlink>
      <a:folHlink>
        <a:srgbClr val="AA3467"/>
      </a:folHlink>
    </a:clrScheme>
    <a:fontScheme name="Custom 16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Essex_A4_poster_template" id="{CD47C59E-DC59-CC44-9069-7593D6C589E4}" vid="{00D7D7F2-6FA6-2B4F-96C2-A6BA301D2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76C9F910FED8498A2D61A97CE2412D" ma:contentTypeVersion="8" ma:contentTypeDescription="Create a new document." ma:contentTypeScope="" ma:versionID="a1b5966c9e4abee31210407ac4cd7964">
  <xsd:schema xmlns:xsd="http://www.w3.org/2001/XMLSchema" xmlns:xs="http://www.w3.org/2001/XMLSchema" xmlns:p="http://schemas.microsoft.com/office/2006/metadata/properties" xmlns:ns2="84753cb1-c428-48d8-a8c5-d0f3c439875e" xmlns:ns3="6acc6900-8613-4e2c-a36c-8c15fca13887" targetNamespace="http://schemas.microsoft.com/office/2006/metadata/properties" ma:root="true" ma:fieldsID="66f0d5d7ecf0a700eca7dc24a5e8ebb5" ns2:_="" ns3:_="">
    <xsd:import namespace="84753cb1-c428-48d8-a8c5-d0f3c439875e"/>
    <xsd:import namespace="6acc6900-8613-4e2c-a36c-8c15fca138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753cb1-c428-48d8-a8c5-d0f3c43987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cc6900-8613-4e2c-a36c-8c15fca1388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DD9C48-C15B-4063-BBC7-6EBD3EDB4A61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6acc6900-8613-4e2c-a36c-8c15fca13887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84753cb1-c428-48d8-a8c5-d0f3c439875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4B622E-5F8A-4135-A109-F06CA7ACED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FCC3CC-380B-4890-AC72-2D26E021AC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753cb1-c428-48d8-a8c5-d0f3c439875e"/>
    <ds:schemaRef ds:uri="6acc6900-8613-4e2c-a36c-8c15fca138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137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2018-07-05T20:06:57Z</dcterms:created>
  <dcterms:modified xsi:type="dcterms:W3CDTF">2022-01-06T07:42:56Z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0x0101001876C9F910FED8498A2D61A97CE2412D</vt:lpwstr>
  </property>
</Properties>
</file>