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8" r:id="rId5"/>
    <p:sldId id="259" r:id="rId6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81" userDrawn="1">
          <p15:clr>
            <a:srgbClr val="A4A3A4"/>
          </p15:clr>
        </p15:guide>
        <p15:guide id="3" orient="horz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700"/>
    <a:srgbClr val="F2B800"/>
    <a:srgbClr val="474B53"/>
    <a:srgbClr val="191E28"/>
    <a:srgbClr val="DF3A42"/>
    <a:srgbClr val="E75B2B"/>
    <a:srgbClr val="F47200"/>
    <a:srgbClr val="E28D17"/>
    <a:srgbClr val="D5A300"/>
    <a:srgbClr val="A1AF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5455"/>
  </p:normalViewPr>
  <p:slideViewPr>
    <p:cSldViewPr snapToGrid="0" showGuides="1">
      <p:cViewPr varScale="1">
        <p:scale>
          <a:sx n="51" d="100"/>
          <a:sy n="51" d="100"/>
        </p:scale>
        <p:origin x="2013" y="58"/>
      </p:cViewPr>
      <p:guideLst>
        <p:guide pos="2381"/>
        <p:guide orient="horz" pos="33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21.01.2022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A138B0C-607A-DD43-A0FF-367F61AC1C65}"/>
              </a:ext>
            </a:extLst>
          </p:cNvPr>
          <p:cNvGrpSpPr/>
          <p:nvPr userDrawn="1"/>
        </p:nvGrpSpPr>
        <p:grpSpPr>
          <a:xfrm>
            <a:off x="5094097" y="9781613"/>
            <a:ext cx="1925827" cy="371275"/>
            <a:chOff x="959771" y="3117533"/>
            <a:chExt cx="1925827" cy="371275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9ECE07AD-4ECD-9E46-8A27-9C1516C0F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1404" y="3128808"/>
              <a:ext cx="744194" cy="360000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0A1BA0C5-7A10-374D-8B8E-9A3D429901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771" y="3117533"/>
              <a:ext cx="883961" cy="360000"/>
            </a:xfrm>
            <a:prstGeom prst="rect">
              <a:avLst/>
            </a:prstGeom>
          </p:spPr>
        </p:pic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id="{D82E1638-0496-3648-8686-320163A2A8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027" y="563926"/>
            <a:ext cx="764897" cy="36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539ACF-2600-0E42-ADCB-7AB172C03A5F}"/>
              </a:ext>
            </a:extLst>
          </p:cNvPr>
          <p:cNvSpPr txBox="1"/>
          <p:nvPr userDrawn="1"/>
        </p:nvSpPr>
        <p:spPr>
          <a:xfrm>
            <a:off x="539750" y="9881687"/>
            <a:ext cx="437083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</a:rPr>
              <a:t>www.essexfamilywellbeing.co.uk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4F5FC40B-4B9A-894D-9CC2-B04059E81D8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" y="395599"/>
            <a:ext cx="1541683" cy="774920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8764EC21-C174-D741-823E-438CD0A7D4E2}"/>
              </a:ext>
            </a:extLst>
          </p:cNvPr>
          <p:cNvSpPr txBox="1"/>
          <p:nvPr userDrawn="1"/>
        </p:nvSpPr>
        <p:spPr>
          <a:xfrm>
            <a:off x="5094097" y="9447679"/>
            <a:ext cx="22429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Services commissioned by:</a:t>
            </a: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1" userDrawn="1">
          <p15:clr>
            <a:srgbClr val="FBAE40"/>
          </p15:clr>
        </p15:guide>
        <p15:guide id="2" pos="2381" userDrawn="1">
          <p15:clr>
            <a:srgbClr val="FBAE40"/>
          </p15:clr>
        </p15:guide>
        <p15:guide id="3" pos="340" userDrawn="1">
          <p15:clr>
            <a:srgbClr val="FBAE40"/>
          </p15:clr>
        </p15:guide>
        <p15:guide id="4" pos="4422" userDrawn="1">
          <p15:clr>
            <a:srgbClr val="FBAE40"/>
          </p15:clr>
        </p15:guide>
        <p15:guide id="12" orient="horz" pos="6384" userDrawn="1">
          <p15:clr>
            <a:srgbClr val="FBAE40"/>
          </p15:clr>
        </p15:guide>
        <p15:guide id="13" orient="horz" pos="594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A138B0C-607A-DD43-A0FF-367F61AC1C65}"/>
              </a:ext>
            </a:extLst>
          </p:cNvPr>
          <p:cNvGrpSpPr/>
          <p:nvPr userDrawn="1"/>
        </p:nvGrpSpPr>
        <p:grpSpPr>
          <a:xfrm>
            <a:off x="5094097" y="9781613"/>
            <a:ext cx="1925827" cy="371275"/>
            <a:chOff x="959771" y="3117533"/>
            <a:chExt cx="1925827" cy="371275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9ECE07AD-4ECD-9E46-8A27-9C1516C0F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1404" y="3128808"/>
              <a:ext cx="744194" cy="360000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0A1BA0C5-7A10-374D-8B8E-9A3D429901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771" y="3117533"/>
              <a:ext cx="883961" cy="360000"/>
            </a:xfrm>
            <a:prstGeom prst="rect">
              <a:avLst/>
            </a:prstGeom>
          </p:spPr>
        </p:pic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id="{D82E1638-0496-3648-8686-320163A2A8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027" y="563926"/>
            <a:ext cx="764897" cy="36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C539ACF-2600-0E42-ADCB-7AB172C03A5F}"/>
              </a:ext>
            </a:extLst>
          </p:cNvPr>
          <p:cNvSpPr txBox="1"/>
          <p:nvPr userDrawn="1"/>
        </p:nvSpPr>
        <p:spPr>
          <a:xfrm>
            <a:off x="539750" y="9881687"/>
            <a:ext cx="437083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</a:rPr>
              <a:t>www.essexfamilywellbeing.co.uk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4F5FC40B-4B9A-894D-9CC2-B04059E81D8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" y="395599"/>
            <a:ext cx="1541683" cy="7749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D47251-2DF0-E440-A290-23971D42C962}"/>
              </a:ext>
            </a:extLst>
          </p:cNvPr>
          <p:cNvSpPr txBox="1"/>
          <p:nvPr userDrawn="1"/>
        </p:nvSpPr>
        <p:spPr>
          <a:xfrm>
            <a:off x="5094097" y="9447679"/>
            <a:ext cx="22429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0" dirty="0">
                <a:solidFill>
                  <a:schemeClr val="bg1"/>
                </a:solidFill>
              </a:rPr>
              <a:t>Services commissioned by: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A49B1B3-CAE6-E648-A3B7-00C29B3C918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848" y="2933977"/>
            <a:ext cx="7559675" cy="773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17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1">
          <p15:clr>
            <a:srgbClr val="FBAE40"/>
          </p15:clr>
        </p15:guide>
        <p15:guide id="2" pos="2381">
          <p15:clr>
            <a:srgbClr val="FBAE40"/>
          </p15:clr>
        </p15:guide>
        <p15:guide id="3" pos="340">
          <p15:clr>
            <a:srgbClr val="FBAE40"/>
          </p15:clr>
        </p15:guide>
        <p15:guide id="4" pos="4422">
          <p15:clr>
            <a:srgbClr val="FBAE40"/>
          </p15:clr>
        </p15:guide>
        <p15:guide id="12" orient="horz" pos="6384">
          <p15:clr>
            <a:srgbClr val="FBAE40"/>
          </p15:clr>
        </p15:guide>
        <p15:guide id="13" orient="horz" pos="5940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A138B0C-607A-DD43-A0FF-367F61AC1C65}"/>
              </a:ext>
            </a:extLst>
          </p:cNvPr>
          <p:cNvGrpSpPr/>
          <p:nvPr userDrawn="1"/>
        </p:nvGrpSpPr>
        <p:grpSpPr>
          <a:xfrm>
            <a:off x="5094097" y="9781613"/>
            <a:ext cx="1925827" cy="371275"/>
            <a:chOff x="959771" y="3117533"/>
            <a:chExt cx="1925827" cy="371275"/>
          </a:xfrm>
        </p:grpSpPr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9ECE07AD-4ECD-9E46-8A27-9C1516C0F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1404" y="3128808"/>
              <a:ext cx="744194" cy="360000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0A1BA0C5-7A10-374D-8B8E-9A3D429901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771" y="3117533"/>
              <a:ext cx="883961" cy="36000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C539ACF-2600-0E42-ADCB-7AB172C03A5F}"/>
              </a:ext>
            </a:extLst>
          </p:cNvPr>
          <p:cNvSpPr txBox="1"/>
          <p:nvPr userDrawn="1"/>
        </p:nvSpPr>
        <p:spPr>
          <a:xfrm>
            <a:off x="539750" y="9881687"/>
            <a:ext cx="437083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</a:rPr>
              <a:t>www.essexfamilywellbeing.co.uk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DA94E-02DF-3947-B38F-E50F3C064A5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33636" y="573196"/>
            <a:ext cx="768000" cy="36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FE2227-ACC2-C044-AFF8-BFC6558590B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48310" y="396059"/>
            <a:ext cx="1542568" cy="774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B4EB0FA-16AC-7242-9450-1FA7177AB277}"/>
              </a:ext>
            </a:extLst>
          </p:cNvPr>
          <p:cNvSpPr txBox="1"/>
          <p:nvPr userDrawn="1"/>
        </p:nvSpPr>
        <p:spPr>
          <a:xfrm>
            <a:off x="5094097" y="9447679"/>
            <a:ext cx="224292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0" dirty="0">
                <a:solidFill>
                  <a:schemeClr val="bg1"/>
                </a:solidFill>
              </a:rPr>
              <a:t>Services commissioned by:</a:t>
            </a:r>
          </a:p>
        </p:txBody>
      </p:sp>
    </p:spTree>
    <p:extLst>
      <p:ext uri="{BB962C8B-B14F-4D97-AF65-F5344CB8AC3E}">
        <p14:creationId xmlns:p14="http://schemas.microsoft.com/office/powerpoint/2010/main" val="2847141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1">
          <p15:clr>
            <a:srgbClr val="FBAE40"/>
          </p15:clr>
        </p15:guide>
        <p15:guide id="2" pos="2381">
          <p15:clr>
            <a:srgbClr val="FBAE40"/>
          </p15:clr>
        </p15:guide>
        <p15:guide id="3" pos="340">
          <p15:clr>
            <a:srgbClr val="FBAE40"/>
          </p15:clr>
        </p15:guide>
        <p15:guide id="4" pos="4422">
          <p15:clr>
            <a:srgbClr val="FBAE40"/>
          </p15:clr>
        </p15:guide>
        <p15:guide id="12" orient="horz" pos="6384">
          <p15:clr>
            <a:srgbClr val="FBAE40"/>
          </p15:clr>
        </p15:guide>
        <p15:guide id="13" orient="horz" pos="594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30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5" y="9909731"/>
            <a:ext cx="2551390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909731"/>
            <a:ext cx="170092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DA0FDDA3-FE56-A943-8A7F-7ED64EA2AE1B}"/>
              </a:ext>
            </a:extLst>
          </p:cNvPr>
          <p:cNvSpPr txBox="1"/>
          <p:nvPr/>
        </p:nvSpPr>
        <p:spPr>
          <a:xfrm>
            <a:off x="193674" y="1165270"/>
            <a:ext cx="7277100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The Importance of Sleep</a:t>
            </a:r>
          </a:p>
          <a:p>
            <a:pPr algn="ct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Workshop for parents/</a:t>
            </a: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carers’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of primary school aged children to tackle sleep troubles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F5CDB9-E9DC-8F46-AB8D-548F87E2D874}"/>
              </a:ext>
            </a:extLst>
          </p:cNvPr>
          <p:cNvSpPr txBox="1"/>
          <p:nvPr/>
        </p:nvSpPr>
        <p:spPr>
          <a:xfrm>
            <a:off x="193674" y="5144900"/>
            <a:ext cx="7277100" cy="2523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Essex Child and Family Wellbeing service are offering a free virtual workshop for parents/carers of 5-11 year olds.</a:t>
            </a:r>
          </a:p>
          <a:p>
            <a:pPr algn="ctr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workshop will cover</a:t>
            </a:r>
          </a:p>
          <a:p>
            <a:pPr algn="ctr"/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Why sleep is important &amp; how much do we need</a:t>
            </a:r>
          </a:p>
          <a:p>
            <a:pPr algn="ctr"/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What is good sleep</a:t>
            </a:r>
          </a:p>
          <a:p>
            <a:pPr algn="ctr"/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Understand possible causes of settling to sleep &amp; night waking issues</a:t>
            </a:r>
          </a:p>
          <a:p>
            <a:pPr algn="ctr"/>
            <a:r>
              <a:rPr lang="en-GB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strategies to overcome sleep difficulties</a:t>
            </a:r>
          </a:p>
          <a:p>
            <a:pPr algn="ctr"/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Workshop 4</a:t>
            </a:r>
            <a:r>
              <a:rPr lang="en-GB" sz="2000" b="1" baseline="30000" dirty="0">
                <a:solidFill>
                  <a:srgbClr val="FF0000"/>
                </a:solidFill>
              </a:rPr>
              <a:t>th</a:t>
            </a:r>
            <a:r>
              <a:rPr lang="en-GB" sz="2000" b="1" dirty="0">
                <a:solidFill>
                  <a:srgbClr val="FF0000"/>
                </a:solidFill>
              </a:rPr>
              <a:t> February 2022 at 1pm-2:30pm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284" y="2380898"/>
            <a:ext cx="2027854" cy="20278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61047"/>
            <a:ext cx="1761154" cy="176115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F5CDB9-E9DC-8F46-AB8D-548F87E2D874}"/>
              </a:ext>
            </a:extLst>
          </p:cNvPr>
          <p:cNvSpPr txBox="1"/>
          <p:nvPr/>
        </p:nvSpPr>
        <p:spPr>
          <a:xfrm>
            <a:off x="338137" y="3196595"/>
            <a:ext cx="6480175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1600" b="1" dirty="0">
                <a:solidFill>
                  <a:srgbClr val="77B700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	Sleep difficulties are very common</a:t>
            </a:r>
          </a:p>
          <a:p>
            <a:pPr algn="ctr">
              <a:lnSpc>
                <a:spcPct val="125000"/>
              </a:lnSpc>
            </a:pPr>
            <a:r>
              <a:rPr lang="en-US" sz="1600" b="1" dirty="0">
                <a:solidFill>
                  <a:srgbClr val="77B700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GB" sz="1600" b="1" dirty="0">
                <a:solidFill>
                  <a:srgbClr val="FF0000"/>
                </a:solidFill>
              </a:rPr>
              <a:t>“ They cannot relax”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</a:rPr>
              <a:t>“ They say they are not tired”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</a:rPr>
              <a:t>“They wake in the night”</a:t>
            </a:r>
          </a:p>
          <a:p>
            <a:pPr algn="ctr"/>
            <a:r>
              <a:rPr lang="en-GB" sz="1600" b="1" dirty="0">
                <a:solidFill>
                  <a:srgbClr val="FF0000"/>
                </a:solidFill>
              </a:rPr>
              <a:t>“They seem to worry excessively at bedtime and I don’t know how to help them” </a:t>
            </a:r>
          </a:p>
          <a:p>
            <a:pPr algn="ctr">
              <a:lnSpc>
                <a:spcPct val="125000"/>
              </a:lnSpc>
            </a:pPr>
            <a:r>
              <a:rPr lang="en-GB" sz="1600" b="1" dirty="0">
                <a:solidFill>
                  <a:srgbClr val="77B700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Up to 25% of school aged children have difficulties with sleep</a:t>
            </a:r>
          </a:p>
          <a:p>
            <a:pPr algn="ctr"/>
            <a:br>
              <a:rPr lang="en-GB" sz="1600" b="1" dirty="0">
                <a:solidFill>
                  <a:srgbClr val="FF0000"/>
                </a:solidFill>
              </a:rPr>
            </a:b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6801" y="2180932"/>
            <a:ext cx="2238475" cy="22346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FA60C46-EB4B-478E-9755-04838539D08D}"/>
              </a:ext>
            </a:extLst>
          </p:cNvPr>
          <p:cNvSpPr txBox="1"/>
          <p:nvPr/>
        </p:nvSpPr>
        <p:spPr>
          <a:xfrm>
            <a:off x="452436" y="500529"/>
            <a:ext cx="2290764" cy="5996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E0BB0B-DC87-411A-9EC4-966955D27E43}"/>
              </a:ext>
            </a:extLst>
          </p:cNvPr>
          <p:cNvSpPr/>
          <p:nvPr/>
        </p:nvSpPr>
        <p:spPr>
          <a:xfrm>
            <a:off x="1761155" y="7899399"/>
            <a:ext cx="51714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>
                    <a:lumMod val="50000"/>
                    <a:lumOff val="50000"/>
                  </a:srgbClr>
                </a:solidFill>
              </a:rPr>
              <a:t>To book your free space call us on</a:t>
            </a: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			South Essex 		0300 247 0013 </a:t>
            </a: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		       	Mid Essex 	   	0300 247 0014</a:t>
            </a: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			North East Essex 	0300 247 0015</a:t>
            </a: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			West Essex 		0300 247 0122 </a:t>
            </a:r>
          </a:p>
        </p:txBody>
      </p:sp>
    </p:spTree>
    <p:extLst>
      <p:ext uri="{BB962C8B-B14F-4D97-AF65-F5344CB8AC3E}">
        <p14:creationId xmlns:p14="http://schemas.microsoft.com/office/powerpoint/2010/main" val="80620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DA0FDDA3-FE56-A943-8A7F-7ED64EA2AE1B}"/>
              </a:ext>
            </a:extLst>
          </p:cNvPr>
          <p:cNvSpPr txBox="1"/>
          <p:nvPr/>
        </p:nvSpPr>
        <p:spPr>
          <a:xfrm>
            <a:off x="282575" y="925946"/>
            <a:ext cx="727710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1"/>
                </a:solidFill>
              </a:rPr>
              <a:t>Child Anxiety Workshop </a:t>
            </a:r>
          </a:p>
          <a:p>
            <a:pPr algn="ctr"/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F5CDB9-E9DC-8F46-AB8D-548F87E2D874}"/>
              </a:ext>
            </a:extLst>
          </p:cNvPr>
          <p:cNvSpPr txBox="1"/>
          <p:nvPr/>
        </p:nvSpPr>
        <p:spPr>
          <a:xfrm>
            <a:off x="592136" y="4679080"/>
            <a:ext cx="6480175" cy="38164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Essex Child and Family Wellbeing service are offering a child anxiety workshop to learn how to best support your child’s anxiety. Please be aware that you will need to attend both dates for the workshop. The workshop will cover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anxiety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Physical symptoms of anxiety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Causes of anxiety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 to overcome anxiety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Calming techniques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1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604" y="1984153"/>
            <a:ext cx="2027854" cy="20278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780" y="6760564"/>
            <a:ext cx="1761154" cy="176115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F5CDB9-E9DC-8F46-AB8D-548F87E2D874}"/>
              </a:ext>
            </a:extLst>
          </p:cNvPr>
          <p:cNvSpPr txBox="1"/>
          <p:nvPr/>
        </p:nvSpPr>
        <p:spPr>
          <a:xfrm>
            <a:off x="898380" y="7575281"/>
            <a:ext cx="6480175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="1" dirty="0"/>
              <a:t>Friday 28</a:t>
            </a:r>
            <a:r>
              <a:rPr lang="en-GB" sz="2000" b="1" baseline="30000" dirty="0"/>
              <a:t>th</a:t>
            </a:r>
            <a:r>
              <a:rPr lang="en-GB" sz="2000" b="1" dirty="0"/>
              <a:t> January - 9:30-11:00am</a:t>
            </a:r>
          </a:p>
          <a:p>
            <a:pPr algn="ctr"/>
            <a:r>
              <a:rPr lang="en-GB" sz="2000" b="1" dirty="0"/>
              <a:t>&amp; Friday 4</a:t>
            </a:r>
            <a:r>
              <a:rPr lang="en-GB" sz="2000" b="1" baseline="30000" dirty="0"/>
              <a:t>th</a:t>
            </a:r>
            <a:r>
              <a:rPr lang="en-GB" sz="2000" b="1" dirty="0"/>
              <a:t> February - 9:30-11:00am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defRPr/>
            </a:pP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F5CDB9-E9DC-8F46-AB8D-548F87E2D874}"/>
              </a:ext>
            </a:extLst>
          </p:cNvPr>
          <p:cNvSpPr txBox="1"/>
          <p:nvPr/>
        </p:nvSpPr>
        <p:spPr>
          <a:xfrm>
            <a:off x="898380" y="2403274"/>
            <a:ext cx="6480175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lang="en-GB" sz="2000" b="1" dirty="0">
              <a:solidFill>
                <a:srgbClr val="FF0000"/>
              </a:solidFill>
            </a:endParaRPr>
          </a:p>
          <a:p>
            <a:pPr algn="ctr"/>
            <a:endParaRPr lang="en-GB" sz="2000" b="1" dirty="0">
              <a:solidFill>
                <a:srgbClr val="FF0000"/>
              </a:solidFill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“I cannot stop worrying”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“I don’t want to go to school”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“They don’t seem very happy”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“They seem to be unable to cope with their emotions, and I don’t know how to help them”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7101" y="2100238"/>
            <a:ext cx="2238475" cy="22346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5B29B7B-234B-4F87-B358-5D58868C53C6}"/>
              </a:ext>
            </a:extLst>
          </p:cNvPr>
          <p:cNvSpPr txBox="1"/>
          <p:nvPr/>
        </p:nvSpPr>
        <p:spPr>
          <a:xfrm>
            <a:off x="1309255" y="1756018"/>
            <a:ext cx="54240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Workshop for parents/</a:t>
            </a:r>
            <a:r>
              <a:rPr lang="en-US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carers’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of primary school aged children to help manage their child’s anxiety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6B5C02-97ED-4714-87F2-7840CC82D188}"/>
              </a:ext>
            </a:extLst>
          </p:cNvPr>
          <p:cNvSpPr txBox="1"/>
          <p:nvPr/>
        </p:nvSpPr>
        <p:spPr>
          <a:xfrm>
            <a:off x="282575" y="480447"/>
            <a:ext cx="2290764" cy="5996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9A951B-7133-461A-B874-6B7F31F847AE}"/>
              </a:ext>
            </a:extLst>
          </p:cNvPr>
          <p:cNvSpPr/>
          <p:nvPr/>
        </p:nvSpPr>
        <p:spPr>
          <a:xfrm>
            <a:off x="1561851" y="8178009"/>
            <a:ext cx="51714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>
                    <a:lumMod val="50000"/>
                    <a:lumOff val="50000"/>
                  </a:srgbClr>
                </a:solidFill>
              </a:rPr>
              <a:t>To book your free space call us on</a:t>
            </a: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			South Essex 		0300 247 0013 </a:t>
            </a: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		       	Mid Essex 	   	0300 247 0014</a:t>
            </a: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			North East Essex 	0300 247 0015</a:t>
            </a:r>
          </a:p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</a:rPr>
              <a:t>			West Essex 		0300 247 0122 </a:t>
            </a:r>
          </a:p>
        </p:txBody>
      </p:sp>
    </p:spTree>
    <p:extLst>
      <p:ext uri="{BB962C8B-B14F-4D97-AF65-F5344CB8AC3E}">
        <p14:creationId xmlns:p14="http://schemas.microsoft.com/office/powerpoint/2010/main" val="1588229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95C11F"/>
      </a:dk2>
      <a:lt2>
        <a:srgbClr val="AA3467"/>
      </a:lt2>
      <a:accent1>
        <a:srgbClr val="ED1A37"/>
      </a:accent1>
      <a:accent2>
        <a:srgbClr val="82C0D2"/>
      </a:accent2>
      <a:accent3>
        <a:srgbClr val="808285"/>
      </a:accent3>
      <a:accent4>
        <a:srgbClr val="FFDE47"/>
      </a:accent4>
      <a:accent5>
        <a:srgbClr val="47BCAF"/>
      </a:accent5>
      <a:accent6>
        <a:srgbClr val="F79646"/>
      </a:accent6>
      <a:hlink>
        <a:srgbClr val="0000FF"/>
      </a:hlink>
      <a:folHlink>
        <a:srgbClr val="AA3467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ssex_A4_poster_template" id="{CD47C59E-DC59-CC44-9069-7593D6C589E4}" vid="{00D7D7F2-6FA6-2B4F-96C2-A6BA301D2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84753cb1-c428-48d8-a8c5-d0f3c439875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6C9F910FED8498A2D61A97CE2412D" ma:contentTypeVersion="11" ma:contentTypeDescription="Create a new document." ma:contentTypeScope="" ma:versionID="60864ef0bd3c47b7a19ba1ffbcb4b9fd">
  <xsd:schema xmlns:xsd="http://www.w3.org/2001/XMLSchema" xmlns:xs="http://www.w3.org/2001/XMLSchema" xmlns:p="http://schemas.microsoft.com/office/2006/metadata/properties" xmlns:ns2="84753cb1-c428-48d8-a8c5-d0f3c439875e" xmlns:ns3="6acc6900-8613-4e2c-a36c-8c15fca13887" targetNamespace="http://schemas.microsoft.com/office/2006/metadata/properties" ma:root="true" ma:fieldsID="6728669e6f1b821ad597caabbccf0c45" ns2:_="" ns3:_="">
    <xsd:import namespace="84753cb1-c428-48d8-a8c5-d0f3c439875e"/>
    <xsd:import namespace="6acc6900-8613-4e2c-a36c-8c15fca13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53cb1-c428-48d8-a8c5-d0f3c4398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8" nillable="true" ma:displayName="Sign-off status" ma:internalName="_x0024_Resources_x003a_core_x002c_Signoff_Status_x003b_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c6900-8613-4e2c-a36c-8c15fca138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DD9C48-C15B-4063-BBC7-6EBD3EDB4A61}">
  <ds:schemaRefs>
    <ds:schemaRef ds:uri="84753cb1-c428-48d8-a8c5-d0f3c439875e"/>
    <ds:schemaRef ds:uri="6acc6900-8613-4e2c-a36c-8c15fca1388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FB8E9D-56FE-4068-B40C-A1BBDB614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753cb1-c428-48d8-a8c5-d0f3c439875e"/>
    <ds:schemaRef ds:uri="6acc6900-8613-4e2c-a36c-8c15fca13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4B622E-5F8A-4135-A109-F06CA7ACED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375</Words>
  <Application>Microsoft Office PowerPoint</Application>
  <PresentationFormat>Custom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2019-03-29T14:50:58Z</dcterms:created>
  <dcterms:modified xsi:type="dcterms:W3CDTF">2022-01-21T18:51:55Z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0x0101001876C9F910FED8498A2D61A97CE2412D</vt:lpwstr>
  </property>
  <property fmtid="{D5CDD505-2E9C-101B-9397-08002B2CF9AE}" pid="3" name="AuthorIds_UIVersion_512">
    <vt:lpwstr>15</vt:lpwstr>
  </property>
</Properties>
</file>